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8"/>
  </p:notesMasterIdLst>
  <p:handoutMasterIdLst>
    <p:handoutMasterId r:id="rId19"/>
  </p:handoutMasterIdLst>
  <p:sldIdLst>
    <p:sldId id="693" r:id="rId7"/>
    <p:sldId id="717" r:id="rId8"/>
    <p:sldId id="731" r:id="rId9"/>
    <p:sldId id="732" r:id="rId10"/>
    <p:sldId id="285" r:id="rId11"/>
    <p:sldId id="733" r:id="rId12"/>
    <p:sldId id="734" r:id="rId13"/>
    <p:sldId id="735" r:id="rId14"/>
    <p:sldId id="736" r:id="rId15"/>
    <p:sldId id="718" r:id="rId16"/>
    <p:sldId id="680" r:id="rId17"/>
  </p:sldIdLst>
  <p:sldSz cx="12196763" cy="6858000"/>
  <p:notesSz cx="6805613" cy="9939338"/>
  <p:custDataLst>
    <p:tags r:id="rId2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4393C"/>
    <a:srgbClr val="F78898"/>
    <a:srgbClr val="59595A"/>
    <a:srgbClr val="FFC000"/>
    <a:srgbClr val="384056"/>
    <a:srgbClr val="FFFFFF"/>
    <a:srgbClr val="0078D5"/>
    <a:srgbClr val="B1C0D4"/>
    <a:srgbClr val="FFB8B8"/>
    <a:srgbClr val="FFF3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2022/12/14</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3199"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28800"/>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4.xml"/><Relationship Id="rId1" Type="http://schemas.openxmlformats.org/officeDocument/2006/relationships/slideLayout" Target="../slideLayouts/slideLayout7.xml"/><Relationship Id="rId4" Type="http://schemas.openxmlformats.org/officeDocument/2006/relationships/hyperlink" Target="http://www.mindspore.cn/"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 id="214748390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7.xml"/><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89539" y="404664"/>
            <a:ext cx="6288962"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计算图</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挑战和未来</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4270252" y="3954787"/>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45630" y="393305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rgbClr val="34393C"/>
                </a:solidFill>
              </a:rPr>
              <a:t>了解计算图和</a:t>
            </a:r>
            <a:r>
              <a:rPr lang="en-US" altLang="zh-CN" sz="2000" dirty="0">
                <a:solidFill>
                  <a:srgbClr val="34393C"/>
                </a:solidFill>
              </a:rPr>
              <a:t>AI</a:t>
            </a:r>
            <a:r>
              <a:rPr lang="zh-CN" altLang="en-US" sz="2000" dirty="0">
                <a:solidFill>
                  <a:srgbClr val="34393C"/>
                </a:solidFill>
              </a:rPr>
              <a:t>框架的关系</a:t>
            </a:r>
            <a:endParaRPr lang="en-US" altLang="zh-CN" sz="2000" dirty="0">
              <a:solidFill>
                <a:srgbClr val="34393C"/>
              </a:solidFill>
            </a:endParaRPr>
          </a:p>
          <a:p>
            <a:pPr marL="457200" indent="-457200">
              <a:buFont typeface="+mj-lt"/>
              <a:buAutoNum type="arabicPeriod"/>
            </a:pPr>
            <a:r>
              <a:rPr lang="zh-CN" altLang="en-US" sz="2000" dirty="0">
                <a:solidFill>
                  <a:srgbClr val="34393C"/>
                </a:solidFill>
              </a:rPr>
              <a:t>展望了计算图未来与新的应用场景</a:t>
            </a:r>
            <a:endParaRPr lang="en-US" altLang="zh-CN" sz="2000" dirty="0">
              <a:solidFill>
                <a:srgbClr val="34393C"/>
              </a:solidFill>
            </a:endParaRPr>
          </a:p>
        </p:txBody>
      </p:sp>
    </p:spTree>
    <p:extLst>
      <p:ext uri="{BB962C8B-B14F-4D97-AF65-F5344CB8AC3E}">
        <p14:creationId xmlns:p14="http://schemas.microsoft.com/office/powerpoint/2010/main" val="407386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rgbClr val="384056"/>
                </a:solidFill>
              </a:rPr>
              <a:t>计算图基础介绍</a:t>
            </a:r>
          </a:p>
          <a:p>
            <a:pPr marL="457200" indent="-457200">
              <a:buFont typeface="+mj-lt"/>
              <a:buAutoNum type="arabicPeriod"/>
            </a:pPr>
            <a:r>
              <a:rPr lang="zh-CN" altLang="en-US" sz="2400" b="1" dirty="0">
                <a:solidFill>
                  <a:srgbClr val="34393C"/>
                </a:solidFill>
              </a:rPr>
              <a:t>具体内容</a:t>
            </a:r>
          </a:p>
          <a:p>
            <a:pPr lvl="1"/>
            <a:r>
              <a:rPr lang="zh-CN" altLang="en-US" sz="2000" dirty="0">
                <a:solidFill>
                  <a:schemeClr val="bg2"/>
                </a:solidFill>
              </a:rPr>
              <a:t>计算图（数据流图）：</a:t>
            </a:r>
            <a:r>
              <a:rPr lang="en-US" altLang="zh-CN" sz="2000" dirty="0">
                <a:solidFill>
                  <a:schemeClr val="bg2"/>
                </a:solidFill>
              </a:rPr>
              <a:t>AI</a:t>
            </a:r>
            <a:r>
              <a:rPr lang="zh-CN" altLang="en-US" sz="2000" dirty="0">
                <a:solidFill>
                  <a:schemeClr val="bg2"/>
                </a:solidFill>
              </a:rPr>
              <a:t>系统化问题 </a:t>
            </a:r>
            <a:r>
              <a:rPr lang="en-US" altLang="zh-CN" sz="2000" dirty="0">
                <a:solidFill>
                  <a:schemeClr val="bg2"/>
                </a:solidFill>
              </a:rPr>
              <a:t>–</a:t>
            </a:r>
            <a:r>
              <a:rPr lang="zh-CN" altLang="en-US" sz="2000" dirty="0">
                <a:solidFill>
                  <a:schemeClr val="bg2"/>
                </a:solidFill>
              </a:rPr>
              <a:t> 计算图的提出</a:t>
            </a:r>
            <a:endParaRPr lang="en-US" altLang="zh-CN" sz="2000" dirty="0">
              <a:solidFill>
                <a:schemeClr val="bg2"/>
              </a:solidFill>
            </a:endParaRPr>
          </a:p>
          <a:p>
            <a:pPr lvl="1"/>
            <a:r>
              <a:rPr lang="zh-CN" altLang="en-US" sz="2000" dirty="0">
                <a:solidFill>
                  <a:schemeClr val="bg2"/>
                </a:solidFill>
              </a:rPr>
              <a:t>计算图和自动微分：深度学习与微分 </a:t>
            </a:r>
            <a:r>
              <a:rPr lang="en-US" altLang="zh-CN" sz="2000" dirty="0">
                <a:solidFill>
                  <a:schemeClr val="bg2"/>
                </a:solidFill>
              </a:rPr>
              <a:t>-</a:t>
            </a:r>
            <a:r>
              <a:rPr lang="zh-CN" altLang="en-US" sz="2000" dirty="0">
                <a:solidFill>
                  <a:schemeClr val="bg2"/>
                </a:solidFill>
              </a:rPr>
              <a:t> 回顾自动微分 </a:t>
            </a:r>
            <a:r>
              <a:rPr lang="en-US" altLang="zh-CN" sz="2000" dirty="0">
                <a:solidFill>
                  <a:schemeClr val="bg2"/>
                </a:solidFill>
              </a:rPr>
              <a:t>–</a:t>
            </a:r>
            <a:r>
              <a:rPr lang="zh-CN" altLang="en-US" sz="2000" dirty="0">
                <a:solidFill>
                  <a:schemeClr val="bg2"/>
                </a:solidFill>
              </a:rPr>
              <a:t> 计算图表达自动微分</a:t>
            </a:r>
            <a:endParaRPr lang="en-US" altLang="zh-CN" sz="2000" dirty="0">
              <a:solidFill>
                <a:schemeClr val="bg2"/>
              </a:solidFill>
            </a:endParaRPr>
          </a:p>
          <a:p>
            <a:pPr lvl="1"/>
            <a:r>
              <a:rPr lang="zh-CN" altLang="en-US" sz="2000" dirty="0">
                <a:solidFill>
                  <a:schemeClr val="bg2"/>
                </a:solidFill>
              </a:rPr>
              <a:t>图的调度和执行：单算子调度 </a:t>
            </a:r>
            <a:r>
              <a:rPr lang="en-US" altLang="zh-CN" sz="2000" dirty="0">
                <a:solidFill>
                  <a:schemeClr val="bg2"/>
                </a:solidFill>
              </a:rPr>
              <a:t>–</a:t>
            </a:r>
            <a:r>
              <a:rPr lang="zh-CN" altLang="en-US" sz="2000" dirty="0">
                <a:solidFill>
                  <a:schemeClr val="bg2"/>
                </a:solidFill>
              </a:rPr>
              <a:t> 图切多设备调度 </a:t>
            </a:r>
            <a:r>
              <a:rPr lang="en-US" altLang="zh-CN" sz="2000" dirty="0">
                <a:solidFill>
                  <a:schemeClr val="bg2"/>
                </a:solidFill>
              </a:rPr>
              <a:t>–</a:t>
            </a:r>
            <a:r>
              <a:rPr lang="zh-CN" altLang="en-US" sz="2000" dirty="0">
                <a:solidFill>
                  <a:schemeClr val="bg2"/>
                </a:solidFill>
              </a:rPr>
              <a:t> 控制流控制</a:t>
            </a:r>
            <a:endParaRPr lang="en-US" altLang="zh-CN" sz="2000" dirty="0">
              <a:solidFill>
                <a:schemeClr val="bg2"/>
              </a:solidFill>
            </a:endParaRPr>
          </a:p>
          <a:p>
            <a:pPr lvl="1"/>
            <a:r>
              <a:rPr lang="zh-CN" altLang="en-US" sz="2000" dirty="0">
                <a:solidFill>
                  <a:srgbClr val="34393C"/>
                </a:solidFill>
              </a:rPr>
              <a:t>计算图的挑战与未来</a:t>
            </a:r>
            <a:br>
              <a:rPr lang="zh-CN" altLang="en-US" dirty="0">
                <a:solidFill>
                  <a:srgbClr val="34393C"/>
                </a:solidFill>
              </a:rPr>
            </a:br>
            <a:endParaRPr lang="zh-CN" altLang="en-US" sz="2000" dirty="0">
              <a:solidFill>
                <a:srgbClr val="34393C"/>
              </a:solidFill>
            </a:endParaRP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计算图和自动微分</a:t>
            </a:r>
            <a:endParaRPr lang="en-US" altLang="en-US" sz="3200" spc="-52" dirty="0">
              <a:latin typeface="Segoe UI Semibold"/>
            </a:endParaRPr>
          </a:p>
        </p:txBody>
      </p:sp>
      <p:pic>
        <p:nvPicPr>
          <p:cNvPr id="3" name="图片 2">
            <a:extLst>
              <a:ext uri="{FF2B5EF4-FFF2-40B4-BE49-F238E27FC236}">
                <a16:creationId xmlns:a16="http://schemas.microsoft.com/office/drawing/2014/main" id="{E8E5A02B-5A85-1046-B611-DC030B145B72}"/>
              </a:ext>
            </a:extLst>
          </p:cNvPr>
          <p:cNvPicPr>
            <a:picLocks noChangeAspect="1"/>
          </p:cNvPicPr>
          <p:nvPr/>
        </p:nvPicPr>
        <p:blipFill>
          <a:blip r:embed="rId2"/>
          <a:stretch>
            <a:fillRect/>
          </a:stretch>
        </p:blipFill>
        <p:spPr>
          <a:xfrm>
            <a:off x="651460" y="2266448"/>
            <a:ext cx="5720003" cy="3469510"/>
          </a:xfrm>
          <a:prstGeom prst="rect">
            <a:avLst/>
          </a:prstGeom>
        </p:spPr>
      </p:pic>
      <p:sp>
        <p:nvSpPr>
          <p:cNvPr id="5" name="矩形 4">
            <a:extLst>
              <a:ext uri="{FF2B5EF4-FFF2-40B4-BE49-F238E27FC236}">
                <a16:creationId xmlns:a16="http://schemas.microsoft.com/office/drawing/2014/main" id="{36CCFF46-2F20-824E-B899-474C2DFEC8F6}"/>
              </a:ext>
            </a:extLst>
          </p:cNvPr>
          <p:cNvSpPr/>
          <p:nvPr/>
        </p:nvSpPr>
        <p:spPr>
          <a:xfrm>
            <a:off x="623635" y="1428745"/>
            <a:ext cx="5454507" cy="400110"/>
          </a:xfrm>
          <a:prstGeom prst="rect">
            <a:avLst/>
          </a:prstGeom>
        </p:spPr>
        <p:txBody>
          <a:bodyPr wrap="none">
            <a:spAutoFit/>
          </a:bodyPr>
          <a:lstStyle/>
          <a:p>
            <a:r>
              <a:rPr lang="zh-CN" altLang="en-US" sz="2000" dirty="0">
                <a:solidFill>
                  <a:srgbClr val="4D5156"/>
                </a:solidFill>
                <a:latin typeface="+mj-ea"/>
                <a:ea typeface="+mj-ea"/>
              </a:rPr>
              <a:t>有向无环图（</a:t>
            </a:r>
            <a:r>
              <a:rPr lang="en-US" altLang="zh-CN" sz="2000" dirty="0">
                <a:solidFill>
                  <a:srgbClr val="EA4335"/>
                </a:solidFill>
                <a:latin typeface="+mj-ea"/>
                <a:ea typeface="+mj-ea"/>
              </a:rPr>
              <a:t>DAG</a:t>
            </a:r>
            <a:r>
              <a:rPr lang="en-US" altLang="zh-CN" sz="2000" dirty="0">
                <a:solidFill>
                  <a:srgbClr val="4D5156"/>
                </a:solidFill>
                <a:latin typeface="+mj-ea"/>
                <a:ea typeface="+mj-ea"/>
              </a:rPr>
              <a:t>, Directed Acyclic Graph</a:t>
            </a:r>
            <a:r>
              <a:rPr lang="zh-CN" altLang="en-US" sz="2000" dirty="0">
                <a:solidFill>
                  <a:srgbClr val="4D5156"/>
                </a:solidFill>
                <a:latin typeface="+mj-ea"/>
                <a:ea typeface="+mj-ea"/>
              </a:rPr>
              <a:t>）</a:t>
            </a:r>
            <a:endParaRPr lang="zh-CN" altLang="en-US" sz="2000" dirty="0">
              <a:latin typeface="+mj-ea"/>
              <a:ea typeface="+mj-ea"/>
            </a:endParaRPr>
          </a:p>
        </p:txBody>
      </p:sp>
      <p:pic>
        <p:nvPicPr>
          <p:cNvPr id="9" name="图片 8">
            <a:extLst>
              <a:ext uri="{FF2B5EF4-FFF2-40B4-BE49-F238E27FC236}">
                <a16:creationId xmlns:a16="http://schemas.microsoft.com/office/drawing/2014/main" id="{8AF8F3BD-0316-314C-A01F-FEF393D2E1D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90469" y="2266448"/>
            <a:ext cx="4983668" cy="3600691"/>
          </a:xfrm>
          <a:prstGeom prst="rect">
            <a:avLst/>
          </a:prstGeom>
        </p:spPr>
      </p:pic>
    </p:spTree>
    <p:extLst>
      <p:ext uri="{BB962C8B-B14F-4D97-AF65-F5344CB8AC3E}">
        <p14:creationId xmlns:p14="http://schemas.microsoft.com/office/powerpoint/2010/main" val="18792761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0D0732-F5B5-444E-86CF-D293DBEAF3A0}"/>
              </a:ext>
            </a:extLst>
          </p:cNvPr>
          <p:cNvSpPr>
            <a:spLocks noGrp="1"/>
          </p:cNvSpPr>
          <p:nvPr>
            <p:ph type="title"/>
          </p:nvPr>
        </p:nvSpPr>
        <p:spPr/>
        <p:txBody>
          <a:bodyPr/>
          <a:lstStyle/>
          <a:p>
            <a:r>
              <a:rPr lang="zh-CN" altLang="en-US" sz="3200" spc="-52" dirty="0">
                <a:latin typeface="Segoe UI Semibold"/>
              </a:rPr>
              <a:t>计算图的表示</a:t>
            </a:r>
            <a:endParaRPr kumimoji="1" lang="zh-CN" altLang="en-US" dirty="0"/>
          </a:p>
        </p:txBody>
      </p:sp>
      <p:sp>
        <p:nvSpPr>
          <p:cNvPr id="3" name="内容占位符 2">
            <a:extLst>
              <a:ext uri="{FF2B5EF4-FFF2-40B4-BE49-F238E27FC236}">
                <a16:creationId xmlns:a16="http://schemas.microsoft.com/office/drawing/2014/main" id="{4AA702C1-B3F3-2F46-A0EA-DCB13D043E94}"/>
              </a:ext>
            </a:extLst>
          </p:cNvPr>
          <p:cNvSpPr>
            <a:spLocks noGrp="1"/>
          </p:cNvSpPr>
          <p:nvPr>
            <p:ph sz="half" idx="1"/>
          </p:nvPr>
        </p:nvSpPr>
        <p:spPr>
          <a:xfrm>
            <a:off x="623635" y="1340768"/>
            <a:ext cx="10963473" cy="4525736"/>
          </a:xfrm>
        </p:spPr>
        <p:txBody>
          <a:bodyPr/>
          <a:lstStyle/>
          <a:p>
            <a:r>
              <a:rPr lang="zh-CN" altLang="en-US" sz="2000" dirty="0"/>
              <a:t>结点：是一个后端支持的无状态的原子操作</a:t>
            </a:r>
            <a:endParaRPr lang="en-US" altLang="zh-CN" sz="2000" dirty="0"/>
          </a:p>
          <a:p>
            <a:r>
              <a:rPr lang="zh-CN" altLang="en-US" sz="2000" dirty="0"/>
              <a:t>边：结点之间的边上流动的是张量</a:t>
            </a:r>
            <a:endParaRPr lang="en-US" altLang="zh-CN" sz="2000" dirty="0"/>
          </a:p>
          <a:p>
            <a:r>
              <a:rPr lang="zh-CN" altLang="en-US" sz="2000" dirty="0"/>
              <a:t>关系：显示地表示了结点之间的</a:t>
            </a:r>
            <a:r>
              <a:rPr lang="en-US" altLang="zh-CN" sz="2000" dirty="0"/>
              <a:t>Tensor</a:t>
            </a:r>
            <a:r>
              <a:rPr lang="zh-CN" altLang="en-US" sz="2000" dirty="0"/>
              <a:t> 数据依赖关系</a:t>
            </a:r>
          </a:p>
          <a:p>
            <a:endParaRPr kumimoji="1" lang="zh-CN" altLang="en-US" sz="2000" dirty="0"/>
          </a:p>
        </p:txBody>
      </p:sp>
      <p:pic>
        <p:nvPicPr>
          <p:cNvPr id="4" name="图片 3">
            <a:extLst>
              <a:ext uri="{FF2B5EF4-FFF2-40B4-BE49-F238E27FC236}">
                <a16:creationId xmlns:a16="http://schemas.microsoft.com/office/drawing/2014/main" id="{1804FE1C-9739-C149-9825-DCBCACEFDC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61593" y="2986536"/>
            <a:ext cx="7673576" cy="3042816"/>
          </a:xfrm>
          <a:prstGeom prst="rect">
            <a:avLst/>
          </a:prstGeom>
        </p:spPr>
      </p:pic>
    </p:spTree>
    <p:extLst>
      <p:ext uri="{BB962C8B-B14F-4D97-AF65-F5344CB8AC3E}">
        <p14:creationId xmlns:p14="http://schemas.microsoft.com/office/powerpoint/2010/main" val="3446142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en-US" altLang="zh-CN" sz="3200" spc="-52" dirty="0">
                <a:latin typeface="Segoe UI Semibold"/>
              </a:rPr>
              <a:t>Benefit</a:t>
            </a:r>
            <a:r>
              <a:rPr lang="zh-CN" altLang="en-US" sz="3200" spc="-52" dirty="0">
                <a:latin typeface="Segoe UI Semibold"/>
              </a:rPr>
              <a:t>（</a:t>
            </a:r>
            <a:r>
              <a:rPr lang="en-US" altLang="zh-CN" sz="3200" spc="-52" dirty="0">
                <a:latin typeface="Segoe UI Semibold"/>
              </a:rPr>
              <a:t>I</a:t>
            </a:r>
            <a:r>
              <a:rPr lang="zh-CN" altLang="en-US" sz="3200" spc="-52" dirty="0">
                <a:latin typeface="Segoe UI Semibold"/>
              </a:rPr>
              <a:t>）：方便底层编译优化</a:t>
            </a:r>
            <a:endParaRPr lang="en-US" sz="3200" b="0" spc="-1" dirty="0">
              <a:solidFill>
                <a:srgbClr val="1A1A1A"/>
              </a:solidFill>
              <a:latin typeface="Segoe UI"/>
            </a:endParaRPr>
          </a:p>
        </p:txBody>
      </p:sp>
      <p:sp>
        <p:nvSpPr>
          <p:cNvPr id="1323" name="PlaceHolder 2"/>
          <p:cNvSpPr>
            <a:spLocks noGrp="1"/>
          </p:cNvSpPr>
          <p:nvPr>
            <p:ph sz="half" idx="1"/>
          </p:nvPr>
        </p:nvSpPr>
        <p:spPr>
          <a:xfrm>
            <a:off x="623635" y="1628800"/>
            <a:ext cx="5690769" cy="4525736"/>
          </a:xfrm>
          <a:prstGeom prst="rect">
            <a:avLst/>
          </a:prstGeom>
          <a:noFill/>
          <a:ln w="0">
            <a:noFill/>
          </a:ln>
        </p:spPr>
        <p:txBody>
          <a:bodyPr lIns="0" tIns="0" rIns="0" bIns="0" anchor="t">
            <a:noAutofit/>
          </a:bodyPr>
          <a:lstStyle/>
          <a:p>
            <a:r>
              <a:rPr lang="zh-CN" altLang="en-US" sz="2000" dirty="0">
                <a:solidFill>
                  <a:srgbClr val="34393C"/>
                </a:solidFill>
              </a:rPr>
              <a:t>统一表示来描述神经网络训练的全过程</a:t>
            </a:r>
            <a:endParaRPr lang="en-US" altLang="zh-CN" sz="2000" dirty="0">
              <a:solidFill>
                <a:srgbClr val="34393C"/>
              </a:solidFill>
            </a:endParaRPr>
          </a:p>
          <a:p>
            <a:r>
              <a:rPr lang="zh-CN" altLang="en-US" sz="2000" dirty="0">
                <a:solidFill>
                  <a:srgbClr val="34393C"/>
                </a:solidFill>
              </a:rPr>
              <a:t>编译期可对计算过程的数据依赖进行分析：</a:t>
            </a:r>
            <a:endParaRPr lang="en-US" altLang="zh-CN" sz="2000" dirty="0">
              <a:solidFill>
                <a:srgbClr val="34393C"/>
              </a:solidFill>
            </a:endParaRPr>
          </a:p>
          <a:p>
            <a:pPr lvl="1"/>
            <a:r>
              <a:rPr lang="zh-CN" altLang="en-US" sz="1800" dirty="0">
                <a:solidFill>
                  <a:srgbClr val="34393C"/>
                </a:solidFill>
              </a:rPr>
              <a:t>简化数据流图</a:t>
            </a:r>
            <a:endParaRPr lang="en-US" altLang="zh-CN" sz="1800" dirty="0">
              <a:solidFill>
                <a:srgbClr val="34393C"/>
              </a:solidFill>
            </a:endParaRPr>
          </a:p>
          <a:p>
            <a:pPr lvl="1"/>
            <a:r>
              <a:rPr lang="zh-CN" altLang="en-US" sz="1800" dirty="0">
                <a:solidFill>
                  <a:srgbClr val="34393C"/>
                </a:solidFill>
              </a:rPr>
              <a:t>动态和静态内存优化</a:t>
            </a:r>
            <a:endParaRPr lang="en-US" altLang="zh-CN" sz="1800" dirty="0">
              <a:solidFill>
                <a:srgbClr val="34393C"/>
              </a:solidFill>
            </a:endParaRPr>
          </a:p>
          <a:p>
            <a:pPr lvl="1"/>
            <a:r>
              <a:rPr lang="zh-CN" altLang="en-US" sz="1800" dirty="0">
                <a:solidFill>
                  <a:srgbClr val="34393C"/>
                </a:solidFill>
              </a:rPr>
              <a:t>预计算算子间的调度策略</a:t>
            </a:r>
            <a:endParaRPr lang="en-US" altLang="zh-CN" sz="1800" dirty="0">
              <a:solidFill>
                <a:srgbClr val="34393C"/>
              </a:solidFill>
            </a:endParaRPr>
          </a:p>
          <a:p>
            <a:pPr lvl="1"/>
            <a:r>
              <a:rPr lang="zh-CN" altLang="en-US" sz="1800" dirty="0">
                <a:solidFill>
                  <a:srgbClr val="34393C"/>
                </a:solidFill>
              </a:rPr>
              <a:t>改善运行时</a:t>
            </a:r>
            <a:r>
              <a:rPr lang="en-US" altLang="zh-CN" sz="1800" dirty="0">
                <a:solidFill>
                  <a:srgbClr val="34393C"/>
                </a:solidFill>
              </a:rPr>
              <a:t>Runtime</a:t>
            </a:r>
            <a:r>
              <a:rPr lang="zh-CN" altLang="en-US" sz="1800" dirty="0">
                <a:solidFill>
                  <a:srgbClr val="34393C"/>
                </a:solidFill>
              </a:rPr>
              <a:t>性能</a:t>
            </a:r>
            <a:endParaRPr lang="en-US" altLang="zh-CN" sz="1800" dirty="0">
              <a:solidFill>
                <a:srgbClr val="34393C"/>
              </a:solidFill>
            </a:endParaRPr>
          </a:p>
        </p:txBody>
      </p:sp>
      <p:pic>
        <p:nvPicPr>
          <p:cNvPr id="2" name="图片 1">
            <a:extLst>
              <a:ext uri="{FF2B5EF4-FFF2-40B4-BE49-F238E27FC236}">
                <a16:creationId xmlns:a16="http://schemas.microsoft.com/office/drawing/2014/main" id="{57F4F922-9E24-B54D-B158-177EF26880DA}"/>
              </a:ext>
            </a:extLst>
          </p:cNvPr>
          <p:cNvPicPr>
            <a:picLocks noChangeAspect="1"/>
          </p:cNvPicPr>
          <p:nvPr/>
        </p:nvPicPr>
        <p:blipFill>
          <a:blip r:embed="rId2"/>
          <a:stretch>
            <a:fillRect/>
          </a:stretch>
        </p:blipFill>
        <p:spPr>
          <a:xfrm>
            <a:off x="6458869" y="1484784"/>
            <a:ext cx="5149324" cy="4525736"/>
          </a:xfrm>
          <a:prstGeom prst="rect">
            <a:avLst/>
          </a:prstGeom>
        </p:spPr>
      </p:pic>
    </p:spTree>
    <p:extLst>
      <p:ext uri="{BB962C8B-B14F-4D97-AF65-F5344CB8AC3E}">
        <p14:creationId xmlns:p14="http://schemas.microsoft.com/office/powerpoint/2010/main" val="37818121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en-US" altLang="zh-CN" sz="3200" spc="-52" dirty="0">
                <a:latin typeface="Segoe UI Semibold"/>
              </a:rPr>
              <a:t>Benefit</a:t>
            </a:r>
            <a:r>
              <a:rPr lang="zh-CN" altLang="en-US" sz="3200" spc="-52" dirty="0">
                <a:latin typeface="Segoe UI Semibold"/>
              </a:rPr>
              <a:t>（</a:t>
            </a:r>
            <a:r>
              <a:rPr lang="en-US" altLang="zh-CN" sz="3200" spc="-52" dirty="0">
                <a:latin typeface="Segoe UI Semibold"/>
              </a:rPr>
              <a:t>II</a:t>
            </a:r>
            <a:r>
              <a:rPr lang="zh-CN" altLang="en-US" sz="3200" spc="-52" dirty="0">
                <a:latin typeface="Segoe UI Semibold"/>
              </a:rPr>
              <a:t>）：分层优化，便于扩展</a:t>
            </a:r>
            <a:endParaRPr lang="en-US" sz="3200" b="0" spc="-1" dirty="0">
              <a:solidFill>
                <a:srgbClr val="1A1A1A"/>
              </a:solidFill>
              <a:latin typeface="Segoe UI"/>
            </a:endParaRPr>
          </a:p>
        </p:txBody>
      </p:sp>
      <p:sp>
        <p:nvSpPr>
          <p:cNvPr id="1323" name="PlaceHolder 2"/>
          <p:cNvSpPr>
            <a:spLocks noGrp="1"/>
          </p:cNvSpPr>
          <p:nvPr>
            <p:ph sz="half" idx="1"/>
          </p:nvPr>
        </p:nvSpPr>
        <p:spPr>
          <a:xfrm>
            <a:off x="623635" y="1628800"/>
            <a:ext cx="5690769" cy="4525736"/>
          </a:xfrm>
          <a:prstGeom prst="rect">
            <a:avLst/>
          </a:prstGeom>
          <a:noFill/>
          <a:ln w="0">
            <a:noFill/>
          </a:ln>
        </p:spPr>
        <p:txBody>
          <a:bodyPr lIns="0" tIns="0" rIns="0" bIns="0" anchor="t">
            <a:noAutofit/>
          </a:bodyPr>
          <a:lstStyle/>
          <a:p>
            <a:r>
              <a:rPr lang="zh-CN" altLang="en-US" sz="2000" dirty="0">
                <a:solidFill>
                  <a:srgbClr val="34393C"/>
                </a:solidFill>
              </a:rPr>
              <a:t>切分出三个解耦的优化层：</a:t>
            </a:r>
            <a:endParaRPr lang="en-US" altLang="zh-CN" sz="2000" dirty="0">
              <a:solidFill>
                <a:srgbClr val="34393C"/>
              </a:solidFill>
            </a:endParaRPr>
          </a:p>
          <a:p>
            <a:pPr lvl="1"/>
            <a:r>
              <a:rPr lang="zh-CN" altLang="en-US" sz="1800" dirty="0">
                <a:solidFill>
                  <a:srgbClr val="34393C"/>
                </a:solidFill>
              </a:rPr>
              <a:t>计算图优化</a:t>
            </a:r>
            <a:endParaRPr lang="en-US" altLang="zh-CN" sz="1800" dirty="0">
              <a:solidFill>
                <a:srgbClr val="34393C"/>
              </a:solidFill>
            </a:endParaRPr>
          </a:p>
          <a:p>
            <a:pPr lvl="1"/>
            <a:r>
              <a:rPr lang="zh-CN" altLang="en-US" sz="1800" dirty="0">
                <a:solidFill>
                  <a:srgbClr val="34393C"/>
                </a:solidFill>
              </a:rPr>
              <a:t>运行时调度优化</a:t>
            </a:r>
            <a:endParaRPr lang="en-US" altLang="zh-CN" sz="1800" dirty="0">
              <a:solidFill>
                <a:srgbClr val="34393C"/>
              </a:solidFill>
            </a:endParaRPr>
          </a:p>
          <a:p>
            <a:pPr lvl="1"/>
            <a:r>
              <a:rPr lang="zh-CN" altLang="en-US" sz="1800" dirty="0">
                <a:solidFill>
                  <a:srgbClr val="34393C"/>
                </a:solidFill>
              </a:rPr>
              <a:t>算子</a:t>
            </a:r>
            <a:r>
              <a:rPr lang="en-US" altLang="zh-CN" sz="1800" dirty="0">
                <a:solidFill>
                  <a:srgbClr val="34393C"/>
                </a:solidFill>
              </a:rPr>
              <a:t>/</a:t>
            </a:r>
            <a:r>
              <a:rPr lang="zh-CN" altLang="en-US" sz="1800" dirty="0">
                <a:solidFill>
                  <a:srgbClr val="34393C"/>
                </a:solidFill>
              </a:rPr>
              <a:t>内核执行优化</a:t>
            </a:r>
          </a:p>
          <a:p>
            <a:r>
              <a:rPr lang="zh-CN" altLang="en-US" sz="2000" dirty="0">
                <a:solidFill>
                  <a:srgbClr val="34393C"/>
                </a:solidFill>
              </a:rPr>
              <a:t>新网络模型结构</a:t>
            </a:r>
            <a:r>
              <a:rPr lang="en-US" altLang="zh-CN" sz="2000" dirty="0">
                <a:solidFill>
                  <a:srgbClr val="34393C"/>
                </a:solidFill>
              </a:rPr>
              <a:t>/</a:t>
            </a:r>
            <a:r>
              <a:rPr lang="zh-CN" altLang="en-US" sz="2000" dirty="0">
                <a:solidFill>
                  <a:srgbClr val="34393C"/>
                </a:solidFill>
              </a:rPr>
              <a:t>新训练算法，扩展步骤：</a:t>
            </a:r>
            <a:endParaRPr lang="en-US" altLang="zh-CN" sz="2000" dirty="0">
              <a:solidFill>
                <a:srgbClr val="34393C"/>
              </a:solidFill>
            </a:endParaRPr>
          </a:p>
          <a:p>
            <a:pPr lvl="1"/>
            <a:r>
              <a:rPr lang="zh-CN" altLang="en-US" sz="1800" dirty="0">
                <a:solidFill>
                  <a:srgbClr val="34393C"/>
                </a:solidFill>
              </a:rPr>
              <a:t>计算图层添加新算子</a:t>
            </a:r>
            <a:endParaRPr lang="en-US" altLang="zh-CN" sz="1800" dirty="0">
              <a:solidFill>
                <a:srgbClr val="34393C"/>
              </a:solidFill>
            </a:endParaRPr>
          </a:p>
          <a:p>
            <a:pPr lvl="1"/>
            <a:r>
              <a:rPr lang="zh-CN" altLang="en-US" sz="1800" dirty="0">
                <a:solidFill>
                  <a:srgbClr val="34393C"/>
                </a:solidFill>
              </a:rPr>
              <a:t>针对不同硬件内核，实现计算优化</a:t>
            </a:r>
            <a:endParaRPr lang="en-US" altLang="zh-CN" sz="1800" dirty="0">
              <a:solidFill>
                <a:srgbClr val="34393C"/>
              </a:solidFill>
            </a:endParaRPr>
          </a:p>
          <a:p>
            <a:pPr lvl="1"/>
            <a:r>
              <a:rPr lang="zh-CN" altLang="en-US" sz="1800" dirty="0">
                <a:solidFill>
                  <a:srgbClr val="34393C"/>
                </a:solidFill>
              </a:rPr>
              <a:t>注册算子和内核函数，运行时派发硬件执行</a:t>
            </a:r>
          </a:p>
          <a:p>
            <a:pPr lvl="1"/>
            <a:endParaRPr lang="en-US" altLang="zh-CN" sz="2000" dirty="0">
              <a:solidFill>
                <a:srgbClr val="34393C"/>
              </a:solidFill>
            </a:endParaRPr>
          </a:p>
          <a:p>
            <a:pPr lvl="1"/>
            <a:endParaRPr lang="zh-CN" altLang="en-US" sz="2000" dirty="0">
              <a:solidFill>
                <a:srgbClr val="34393C"/>
              </a:solidFill>
            </a:endParaRPr>
          </a:p>
          <a:p>
            <a:pPr lvl="1"/>
            <a:endParaRPr lang="zh-CN" altLang="en-US" sz="2000" dirty="0">
              <a:solidFill>
                <a:srgbClr val="34393C"/>
              </a:solidFill>
            </a:endParaRPr>
          </a:p>
        </p:txBody>
      </p:sp>
      <p:pic>
        <p:nvPicPr>
          <p:cNvPr id="3" name="图片 2">
            <a:extLst>
              <a:ext uri="{FF2B5EF4-FFF2-40B4-BE49-F238E27FC236}">
                <a16:creationId xmlns:a16="http://schemas.microsoft.com/office/drawing/2014/main" id="{11ABF547-1301-CC42-94F4-35D4AF6EF70D}"/>
              </a:ext>
            </a:extLst>
          </p:cNvPr>
          <p:cNvPicPr>
            <a:picLocks noChangeAspect="1"/>
          </p:cNvPicPr>
          <p:nvPr/>
        </p:nvPicPr>
        <p:blipFill>
          <a:blip r:embed="rId2"/>
          <a:stretch>
            <a:fillRect/>
          </a:stretch>
        </p:blipFill>
        <p:spPr>
          <a:xfrm>
            <a:off x="6314404" y="1443222"/>
            <a:ext cx="5252616" cy="4625006"/>
          </a:xfrm>
          <a:prstGeom prst="rect">
            <a:avLst/>
          </a:prstGeom>
        </p:spPr>
      </p:pic>
    </p:spTree>
    <p:extLst>
      <p:ext uri="{BB962C8B-B14F-4D97-AF65-F5344CB8AC3E}">
        <p14:creationId xmlns:p14="http://schemas.microsoft.com/office/powerpoint/2010/main" val="9620930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zh-CN" altLang="en-US" sz="3200" spc="-52" dirty="0">
                <a:latin typeface="Segoe UI Semibold"/>
              </a:rPr>
              <a:t>思考：</a:t>
            </a:r>
            <a:endParaRPr lang="en-US" sz="3200" b="0" spc="-1" dirty="0">
              <a:solidFill>
                <a:srgbClr val="1A1A1A"/>
              </a:solidFill>
              <a:latin typeface="Segoe UI"/>
            </a:endParaRPr>
          </a:p>
        </p:txBody>
      </p:sp>
      <p:sp>
        <p:nvSpPr>
          <p:cNvPr id="1323" name="PlaceHolder 2"/>
          <p:cNvSpPr>
            <a:spLocks noGrp="1"/>
          </p:cNvSpPr>
          <p:nvPr>
            <p:ph sz="half" idx="1"/>
          </p:nvPr>
        </p:nvSpPr>
        <p:spPr>
          <a:xfrm>
            <a:off x="481757" y="1542492"/>
            <a:ext cx="5877581" cy="4525736"/>
          </a:xfrm>
          <a:prstGeom prst="rect">
            <a:avLst/>
          </a:prstGeom>
          <a:noFill/>
          <a:ln w="0">
            <a:noFill/>
          </a:ln>
        </p:spPr>
        <p:txBody>
          <a:bodyPr lIns="0" tIns="0" rIns="0" bIns="0" anchor="t">
            <a:noAutofit/>
          </a:bodyPr>
          <a:lstStyle/>
          <a:p>
            <a:r>
              <a:rPr lang="zh-CN" altLang="en-US" sz="2000" spc="-52" dirty="0">
                <a:solidFill>
                  <a:srgbClr val="34393C"/>
                </a:solidFill>
                <a:latin typeface="Segoe UI Semibold"/>
              </a:rPr>
              <a:t>一定需要明确的分层解耦？</a:t>
            </a:r>
            <a:endParaRPr lang="en-US" altLang="zh-CN" sz="2000" spc="-52" dirty="0">
              <a:solidFill>
                <a:srgbClr val="34393C"/>
              </a:solidFill>
              <a:latin typeface="Segoe UI Semibold"/>
            </a:endParaRPr>
          </a:p>
          <a:p>
            <a:r>
              <a:rPr lang="en-US" altLang="zh-CN" sz="2000" spc="-52" dirty="0">
                <a:solidFill>
                  <a:srgbClr val="34393C"/>
                </a:solidFill>
                <a:latin typeface="Segoe UI Semibold"/>
              </a:rPr>
              <a:t>PyTorch</a:t>
            </a:r>
            <a:r>
              <a:rPr lang="zh-CN" altLang="en-US" sz="2000" spc="-52" dirty="0">
                <a:solidFill>
                  <a:srgbClr val="34393C"/>
                </a:solidFill>
                <a:latin typeface="Segoe UI Semibold"/>
              </a:rPr>
              <a:t>没有这么多层，为什么这么成功？</a:t>
            </a:r>
            <a:endParaRPr lang="en-US" altLang="zh-CN" sz="2000" spc="-52" dirty="0">
              <a:solidFill>
                <a:srgbClr val="34393C"/>
              </a:solidFill>
              <a:latin typeface="Segoe UI Semibold"/>
            </a:endParaRPr>
          </a:p>
          <a:p>
            <a:r>
              <a:rPr lang="zh-CN" altLang="en-US" sz="2000" spc="-52" dirty="0">
                <a:solidFill>
                  <a:srgbClr val="34393C"/>
                </a:solidFill>
                <a:latin typeface="Segoe UI Semibold"/>
              </a:rPr>
              <a:t>面向新的</a:t>
            </a:r>
            <a:r>
              <a:rPr lang="en-US" altLang="zh-CN" sz="2000" spc="-52" dirty="0">
                <a:solidFill>
                  <a:srgbClr val="34393C"/>
                </a:solidFill>
                <a:latin typeface="Segoe UI Semibold"/>
              </a:rPr>
              <a:t>Diffusion</a:t>
            </a:r>
            <a:r>
              <a:rPr lang="zh-CN" altLang="en-US" sz="2000" spc="-52" dirty="0">
                <a:solidFill>
                  <a:srgbClr val="34393C"/>
                </a:solidFill>
                <a:latin typeface="Segoe UI Semibold"/>
              </a:rPr>
              <a:t>、</a:t>
            </a:r>
            <a:r>
              <a:rPr lang="en-US" altLang="zh-CN" sz="2000" spc="-52" dirty="0">
                <a:solidFill>
                  <a:srgbClr val="34393C"/>
                </a:solidFill>
                <a:latin typeface="Segoe UI Semibold"/>
              </a:rPr>
              <a:t>Transform</a:t>
            </a:r>
            <a:r>
              <a:rPr lang="zh-CN" altLang="en-US" sz="2000" spc="-52" dirty="0">
                <a:solidFill>
                  <a:srgbClr val="34393C"/>
                </a:solidFill>
                <a:latin typeface="Segoe UI Semibold"/>
              </a:rPr>
              <a:t>底层优化将如何演变？</a:t>
            </a:r>
            <a:endParaRPr lang="en-US" altLang="zh-CN" sz="2000" spc="-52" dirty="0">
              <a:solidFill>
                <a:srgbClr val="34393C"/>
              </a:solidFill>
              <a:latin typeface="Segoe UI Semibold"/>
            </a:endParaRPr>
          </a:p>
          <a:p>
            <a:r>
              <a:rPr lang="zh-CN" altLang="en-US" sz="2000" spc="-52" dirty="0">
                <a:solidFill>
                  <a:srgbClr val="34393C"/>
                </a:solidFill>
                <a:latin typeface="Segoe UI Semibold"/>
              </a:rPr>
              <a:t>计算图不能解决哪些</a:t>
            </a:r>
            <a:r>
              <a:rPr lang="en-US" altLang="zh-CN" sz="2000" spc="-52" dirty="0">
                <a:solidFill>
                  <a:srgbClr val="34393C"/>
                </a:solidFill>
                <a:latin typeface="Segoe UI Semibold"/>
              </a:rPr>
              <a:t>AI</a:t>
            </a:r>
            <a:r>
              <a:rPr lang="zh-CN" altLang="en-US" sz="2000" spc="-52" dirty="0">
                <a:solidFill>
                  <a:srgbClr val="34393C"/>
                </a:solidFill>
                <a:latin typeface="Segoe UI Semibold"/>
              </a:rPr>
              <a:t>业务的问题？</a:t>
            </a:r>
            <a:endParaRPr lang="en-US" altLang="zh-CN" sz="2000" spc="-52" dirty="0">
              <a:solidFill>
                <a:srgbClr val="34393C"/>
              </a:solidFill>
              <a:latin typeface="Segoe UI Semibold"/>
            </a:endParaRPr>
          </a:p>
          <a:p>
            <a:endParaRPr lang="zh-CN" altLang="en-US" sz="2000" dirty="0">
              <a:solidFill>
                <a:srgbClr val="34393C"/>
              </a:solidFill>
            </a:endParaRPr>
          </a:p>
        </p:txBody>
      </p:sp>
      <p:pic>
        <p:nvPicPr>
          <p:cNvPr id="3" name="图片 2">
            <a:extLst>
              <a:ext uri="{FF2B5EF4-FFF2-40B4-BE49-F238E27FC236}">
                <a16:creationId xmlns:a16="http://schemas.microsoft.com/office/drawing/2014/main" id="{11ABF547-1301-CC42-94F4-35D4AF6EF70D}"/>
              </a:ext>
            </a:extLst>
          </p:cNvPr>
          <p:cNvPicPr>
            <a:picLocks noChangeAspect="1"/>
          </p:cNvPicPr>
          <p:nvPr/>
        </p:nvPicPr>
        <p:blipFill>
          <a:blip r:embed="rId2"/>
          <a:stretch>
            <a:fillRect/>
          </a:stretch>
        </p:blipFill>
        <p:spPr>
          <a:xfrm>
            <a:off x="6458421" y="1443222"/>
            <a:ext cx="5252616" cy="4625006"/>
          </a:xfrm>
          <a:prstGeom prst="rect">
            <a:avLst/>
          </a:prstGeom>
        </p:spPr>
      </p:pic>
    </p:spTree>
    <p:extLst>
      <p:ext uri="{BB962C8B-B14F-4D97-AF65-F5344CB8AC3E}">
        <p14:creationId xmlns:p14="http://schemas.microsoft.com/office/powerpoint/2010/main" val="27872226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 name="PlaceHolder 2"/>
          <p:cNvSpPr>
            <a:spLocks noGrp="1"/>
          </p:cNvSpPr>
          <p:nvPr>
            <p:ph sz="half" idx="1"/>
          </p:nvPr>
        </p:nvSpPr>
        <p:spPr>
          <a:xfrm>
            <a:off x="625773" y="2085760"/>
            <a:ext cx="5184576" cy="1022412"/>
          </a:xfrm>
          <a:prstGeom prst="rect">
            <a:avLst/>
          </a:prstGeom>
          <a:noFill/>
          <a:ln w="0">
            <a:noFill/>
          </a:ln>
        </p:spPr>
        <p:txBody>
          <a:bodyPr lIns="0" tIns="0" rIns="0" bIns="0" anchor="t">
            <a:noAutofit/>
          </a:bodyPr>
          <a:lstStyle/>
          <a:p>
            <a:r>
              <a:rPr lang="zh-CN" altLang="en-US" sz="2000" spc="-52" dirty="0">
                <a:solidFill>
                  <a:srgbClr val="34393C"/>
                </a:solidFill>
                <a:latin typeface="Segoe UI Semibold"/>
              </a:rPr>
              <a:t>图神经网络（</a:t>
            </a:r>
            <a:r>
              <a:rPr lang="en-US" altLang="zh-CN" sz="2000" spc="-52" dirty="0">
                <a:solidFill>
                  <a:srgbClr val="34393C"/>
                </a:solidFill>
                <a:latin typeface="Segoe UI Semibold"/>
              </a:rPr>
              <a:t>GNN</a:t>
            </a:r>
            <a:r>
              <a:rPr lang="zh-CN" altLang="en-US" sz="2000" spc="-52" dirty="0">
                <a:solidFill>
                  <a:srgbClr val="34393C"/>
                </a:solidFill>
                <a:latin typeface="Segoe UI Semibold"/>
              </a:rPr>
              <a:t>）真的适合图的表示？</a:t>
            </a:r>
            <a:endParaRPr lang="en-US" altLang="zh-CN" sz="2000" spc="-52" dirty="0">
              <a:solidFill>
                <a:srgbClr val="34393C"/>
              </a:solidFill>
              <a:latin typeface="Segoe UI Semibold"/>
            </a:endParaRPr>
          </a:p>
          <a:p>
            <a:r>
              <a:rPr lang="zh-CN" altLang="en-US" sz="2000" spc="-52" dirty="0">
                <a:solidFill>
                  <a:srgbClr val="34393C"/>
                </a:solidFill>
                <a:latin typeface="Segoe UI Semibold"/>
              </a:rPr>
              <a:t>如何通过计算图更加高效表示图？</a:t>
            </a:r>
            <a:endParaRPr lang="zh-CN" altLang="en-US" sz="2000" dirty="0">
              <a:solidFill>
                <a:srgbClr val="34393C"/>
              </a:solidFill>
            </a:endParaRPr>
          </a:p>
        </p:txBody>
      </p:sp>
      <p:pic>
        <p:nvPicPr>
          <p:cNvPr id="2" name="图片 1">
            <a:extLst>
              <a:ext uri="{FF2B5EF4-FFF2-40B4-BE49-F238E27FC236}">
                <a16:creationId xmlns:a16="http://schemas.microsoft.com/office/drawing/2014/main" id="{388807B6-A567-FA4F-9409-6E158D6C0EE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57821" y="3238850"/>
            <a:ext cx="3744416" cy="2586135"/>
          </a:xfrm>
          <a:prstGeom prst="rect">
            <a:avLst/>
          </a:prstGeom>
        </p:spPr>
      </p:pic>
      <p:sp>
        <p:nvSpPr>
          <p:cNvPr id="7" name="PlaceHolder 2">
            <a:extLst>
              <a:ext uri="{FF2B5EF4-FFF2-40B4-BE49-F238E27FC236}">
                <a16:creationId xmlns:a16="http://schemas.microsoft.com/office/drawing/2014/main" id="{1A736F8F-4F95-9A4B-A14A-26E39DE92A3F}"/>
              </a:ext>
            </a:extLst>
          </p:cNvPr>
          <p:cNvSpPr txBox="1">
            <a:spLocks/>
          </p:cNvSpPr>
          <p:nvPr/>
        </p:nvSpPr>
        <p:spPr>
          <a:xfrm>
            <a:off x="6530429" y="1524681"/>
            <a:ext cx="4624964" cy="510595"/>
          </a:xfrm>
          <a:prstGeom prst="rect">
            <a:avLst/>
          </a:prstGeom>
          <a:noFill/>
          <a:ln w="0">
            <a:noFill/>
          </a:ln>
        </p:spPr>
        <p:txBody>
          <a:bodyPr lIns="0" tIns="0" rIns="0" bIns="0" anchor="ctr">
            <a:noAutofit/>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lang="zh-CN" altLang="en-US" sz="2400" b="1" spc="-52" dirty="0">
                <a:solidFill>
                  <a:srgbClr val="34393C"/>
                </a:solidFill>
                <a:latin typeface="Segoe UI Semibold"/>
              </a:rPr>
              <a:t>数据</a:t>
            </a:r>
            <a:endParaRPr lang="zh-CN" altLang="en-US" sz="2400" b="1" dirty="0">
              <a:solidFill>
                <a:srgbClr val="34393C"/>
              </a:solidFill>
            </a:endParaRPr>
          </a:p>
        </p:txBody>
      </p:sp>
      <p:sp>
        <p:nvSpPr>
          <p:cNvPr id="8" name="PlaceHolder 2">
            <a:extLst>
              <a:ext uri="{FF2B5EF4-FFF2-40B4-BE49-F238E27FC236}">
                <a16:creationId xmlns:a16="http://schemas.microsoft.com/office/drawing/2014/main" id="{9AB256EE-7085-B74D-AF7E-01296F26ECE0}"/>
              </a:ext>
            </a:extLst>
          </p:cNvPr>
          <p:cNvSpPr txBox="1">
            <a:spLocks/>
          </p:cNvSpPr>
          <p:nvPr/>
        </p:nvSpPr>
        <p:spPr>
          <a:xfrm>
            <a:off x="769789" y="1524682"/>
            <a:ext cx="4624964" cy="510595"/>
          </a:xfrm>
          <a:prstGeom prst="rect">
            <a:avLst/>
          </a:prstGeom>
          <a:noFill/>
          <a:ln w="0">
            <a:noFill/>
          </a:ln>
        </p:spPr>
        <p:txBody>
          <a:bodyPr lIns="0" tIns="0" rIns="0" bIns="0" anchor="ctr">
            <a:noAutofit/>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lang="zh-CN" altLang="en-US" sz="2400" b="1" spc="-52" dirty="0">
                <a:solidFill>
                  <a:srgbClr val="34393C"/>
                </a:solidFill>
                <a:latin typeface="Segoe UI Semibold"/>
              </a:rPr>
              <a:t>图</a:t>
            </a:r>
            <a:endParaRPr lang="zh-CN" altLang="en-US" sz="2400" b="1" dirty="0">
              <a:solidFill>
                <a:srgbClr val="34393C"/>
              </a:solidFill>
            </a:endParaRPr>
          </a:p>
        </p:txBody>
      </p:sp>
      <p:sp>
        <p:nvSpPr>
          <p:cNvPr id="9" name="PlaceHolder 2">
            <a:extLst>
              <a:ext uri="{FF2B5EF4-FFF2-40B4-BE49-F238E27FC236}">
                <a16:creationId xmlns:a16="http://schemas.microsoft.com/office/drawing/2014/main" id="{45EB690E-38C8-3542-A38C-A75260CE4577}"/>
              </a:ext>
            </a:extLst>
          </p:cNvPr>
          <p:cNvSpPr txBox="1">
            <a:spLocks/>
          </p:cNvSpPr>
          <p:nvPr/>
        </p:nvSpPr>
        <p:spPr>
          <a:xfrm>
            <a:off x="6026373" y="2085760"/>
            <a:ext cx="5392374" cy="1022412"/>
          </a:xfrm>
          <a:prstGeom prst="rect">
            <a:avLst/>
          </a:prstGeom>
          <a:noFill/>
          <a:ln w="0">
            <a:noFill/>
          </a:ln>
        </p:spPr>
        <p:txBody>
          <a:bodyPr lIns="0" tIns="0" rIns="0" bIns="0" anchor="t">
            <a:noAutofit/>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000" spc="-52" dirty="0">
                <a:solidFill>
                  <a:srgbClr val="34393C"/>
                </a:solidFill>
                <a:latin typeface="Segoe UI Semibold"/>
              </a:rPr>
              <a:t>数据的处理</a:t>
            </a:r>
            <a:r>
              <a:rPr lang="en-US" altLang="zh-CN" sz="2000" spc="-52" dirty="0">
                <a:solidFill>
                  <a:srgbClr val="34393C"/>
                </a:solidFill>
                <a:latin typeface="Segoe UI Semibold"/>
              </a:rPr>
              <a:t>(.data)</a:t>
            </a:r>
            <a:r>
              <a:rPr lang="zh-CN" altLang="en-US" sz="2000" spc="-52" dirty="0">
                <a:solidFill>
                  <a:srgbClr val="34393C"/>
                </a:solidFill>
                <a:latin typeface="Segoe UI Semibold"/>
              </a:rPr>
              <a:t>如何跟计算图融合与表示？</a:t>
            </a:r>
            <a:endParaRPr lang="en-US" altLang="zh-CN" sz="2000" spc="-52" dirty="0">
              <a:solidFill>
                <a:srgbClr val="34393C"/>
              </a:solidFill>
              <a:latin typeface="Segoe UI Semibold"/>
            </a:endParaRPr>
          </a:p>
          <a:p>
            <a:r>
              <a:rPr lang="zh-CN" altLang="en-US" sz="2000" spc="-52" dirty="0">
                <a:solidFill>
                  <a:srgbClr val="34393C"/>
                </a:solidFill>
                <a:latin typeface="Segoe UI Semibold"/>
              </a:rPr>
              <a:t>大数据和</a:t>
            </a:r>
            <a:r>
              <a:rPr lang="en-US" altLang="zh-CN" sz="2000" spc="-52" dirty="0">
                <a:solidFill>
                  <a:srgbClr val="34393C"/>
                </a:solidFill>
                <a:latin typeface="Segoe UI Semibold"/>
              </a:rPr>
              <a:t>AI</a:t>
            </a:r>
            <a:r>
              <a:rPr lang="zh-CN" altLang="en-US" sz="2000" spc="-52" dirty="0">
                <a:solidFill>
                  <a:srgbClr val="34393C"/>
                </a:solidFill>
                <a:latin typeface="Segoe UI Semibold"/>
              </a:rPr>
              <a:t>融合，计算图会产生什么新的表示？</a:t>
            </a:r>
            <a:endParaRPr lang="zh-CN" altLang="en-US" sz="2000" dirty="0">
              <a:solidFill>
                <a:srgbClr val="34393C"/>
              </a:solidFill>
            </a:endParaRPr>
          </a:p>
        </p:txBody>
      </p:sp>
      <p:pic>
        <p:nvPicPr>
          <p:cNvPr id="4" name="图片 3">
            <a:extLst>
              <a:ext uri="{FF2B5EF4-FFF2-40B4-BE49-F238E27FC236}">
                <a16:creationId xmlns:a16="http://schemas.microsoft.com/office/drawing/2014/main" id="{4F8053B5-C103-FA4B-BEBA-81CF106DBB6D}"/>
              </a:ext>
            </a:extLst>
          </p:cNvPr>
          <p:cNvPicPr>
            <a:picLocks noChangeAspect="1"/>
          </p:cNvPicPr>
          <p:nvPr/>
        </p:nvPicPr>
        <p:blipFill>
          <a:blip r:embed="rId3"/>
          <a:stretch>
            <a:fillRect/>
          </a:stretch>
        </p:blipFill>
        <p:spPr>
          <a:xfrm>
            <a:off x="5871981" y="3238850"/>
            <a:ext cx="6271907" cy="2638422"/>
          </a:xfrm>
          <a:prstGeom prst="rect">
            <a:avLst/>
          </a:prstGeom>
        </p:spPr>
      </p:pic>
      <p:sp>
        <p:nvSpPr>
          <p:cNvPr id="11" name="PlaceHolder 1">
            <a:extLst>
              <a:ext uri="{FF2B5EF4-FFF2-40B4-BE49-F238E27FC236}">
                <a16:creationId xmlns:a16="http://schemas.microsoft.com/office/drawing/2014/main" id="{24FF6DE7-DBEB-CF41-8FD7-29607C12A3B4}"/>
              </a:ext>
            </a:extLst>
          </p:cNvPr>
          <p:cNvSpPr txBox="1">
            <a:spLocks/>
          </p:cNvSpPr>
          <p:nvPr/>
        </p:nvSpPr>
        <p:spPr>
          <a:xfrm>
            <a:off x="625773" y="620688"/>
            <a:ext cx="10963473" cy="589190"/>
          </a:xfrm>
          <a:prstGeom prst="rect">
            <a:avLst/>
          </a:prstGeom>
          <a:noFill/>
          <a:ln w="0">
            <a:noFill/>
          </a:ln>
        </p:spPr>
        <p:txBody>
          <a:bodyPr lIns="0" tIns="0" rIns="0" bIns="0" anchor="ctr">
            <a:noAutofit/>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spc="-52" dirty="0">
                <a:latin typeface="Segoe UI Semibold"/>
              </a:rPr>
              <a:t>Future</a:t>
            </a:r>
            <a:r>
              <a:rPr lang="zh-CN" altLang="en-US" sz="3200" spc="-52" dirty="0">
                <a:latin typeface="Segoe UI Semibold"/>
              </a:rPr>
              <a:t> </a:t>
            </a:r>
            <a:r>
              <a:rPr lang="en-US" altLang="zh-CN" sz="3200" spc="-52" dirty="0">
                <a:latin typeface="Segoe UI Semibold"/>
              </a:rPr>
              <a:t>Deep</a:t>
            </a:r>
            <a:r>
              <a:rPr lang="zh-CN" altLang="en-US" sz="3200" spc="-52" dirty="0">
                <a:latin typeface="Segoe UI Semibold"/>
              </a:rPr>
              <a:t> </a:t>
            </a:r>
            <a:r>
              <a:rPr lang="en-US" altLang="zh-CN" sz="3200" spc="-52" dirty="0">
                <a:latin typeface="Segoe UI Semibold"/>
              </a:rPr>
              <a:t>Dive</a:t>
            </a:r>
            <a:endParaRPr lang="zh-CN" altLang="en-US" sz="3200" b="0" spc="-1" dirty="0">
              <a:solidFill>
                <a:srgbClr val="1A1A1A"/>
              </a:solidFill>
              <a:latin typeface="Segoe UI"/>
            </a:endParaRPr>
          </a:p>
        </p:txBody>
      </p:sp>
    </p:spTree>
    <p:extLst>
      <p:ext uri="{BB962C8B-B14F-4D97-AF65-F5344CB8AC3E}">
        <p14:creationId xmlns:p14="http://schemas.microsoft.com/office/powerpoint/2010/main" val="4700877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 name="PlaceHolder 2"/>
          <p:cNvSpPr>
            <a:spLocks noGrp="1"/>
          </p:cNvSpPr>
          <p:nvPr>
            <p:ph sz="half" idx="1"/>
          </p:nvPr>
        </p:nvSpPr>
        <p:spPr>
          <a:xfrm>
            <a:off x="625772" y="1988840"/>
            <a:ext cx="5417391" cy="1022412"/>
          </a:xfrm>
          <a:prstGeom prst="rect">
            <a:avLst/>
          </a:prstGeom>
          <a:noFill/>
          <a:ln w="0">
            <a:noFill/>
          </a:ln>
        </p:spPr>
        <p:txBody>
          <a:bodyPr lIns="0" tIns="0" rIns="0" bIns="0" anchor="t">
            <a:noAutofit/>
          </a:bodyPr>
          <a:lstStyle/>
          <a:p>
            <a:r>
              <a:rPr lang="zh-CN" altLang="en-US" sz="2000" spc="-52" dirty="0">
                <a:solidFill>
                  <a:srgbClr val="34393C"/>
                </a:solidFill>
                <a:latin typeface="Segoe UI Semibold"/>
              </a:rPr>
              <a:t>部署场景 </a:t>
            </a:r>
            <a:r>
              <a:rPr lang="en-US" altLang="zh-CN" sz="2000" spc="-52" dirty="0">
                <a:solidFill>
                  <a:srgbClr val="34393C"/>
                </a:solidFill>
                <a:latin typeface="Segoe UI Semibold"/>
              </a:rPr>
              <a:t>AI</a:t>
            </a:r>
            <a:r>
              <a:rPr lang="zh-CN" altLang="en-US" sz="2000" spc="-52" dirty="0">
                <a:solidFill>
                  <a:srgbClr val="34393C"/>
                </a:solidFill>
                <a:latin typeface="Segoe UI Semibold"/>
              </a:rPr>
              <a:t> 作为流程中的一部分，能否泛化计算图解决部署流程复杂问题？</a:t>
            </a:r>
            <a:endParaRPr lang="zh-CN" altLang="en-US" sz="2000" dirty="0">
              <a:solidFill>
                <a:srgbClr val="34393C"/>
              </a:solidFill>
            </a:endParaRPr>
          </a:p>
        </p:txBody>
      </p:sp>
      <p:sp>
        <p:nvSpPr>
          <p:cNvPr id="8" name="PlaceHolder 2">
            <a:extLst>
              <a:ext uri="{FF2B5EF4-FFF2-40B4-BE49-F238E27FC236}">
                <a16:creationId xmlns:a16="http://schemas.microsoft.com/office/drawing/2014/main" id="{9AB256EE-7085-B74D-AF7E-01296F26ECE0}"/>
              </a:ext>
            </a:extLst>
          </p:cNvPr>
          <p:cNvSpPr txBox="1">
            <a:spLocks/>
          </p:cNvSpPr>
          <p:nvPr/>
        </p:nvSpPr>
        <p:spPr>
          <a:xfrm>
            <a:off x="769789" y="1412776"/>
            <a:ext cx="4624964" cy="510595"/>
          </a:xfrm>
          <a:prstGeom prst="rect">
            <a:avLst/>
          </a:prstGeom>
          <a:noFill/>
          <a:ln w="0">
            <a:noFill/>
          </a:ln>
        </p:spPr>
        <p:txBody>
          <a:bodyPr lIns="0" tIns="0" rIns="0" bIns="0" anchor="ctr">
            <a:noAutofit/>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lang="zh-CN" altLang="en-US" sz="2400" b="1" spc="-52" dirty="0">
                <a:solidFill>
                  <a:srgbClr val="34393C"/>
                </a:solidFill>
                <a:latin typeface="Segoe UI Semibold"/>
              </a:rPr>
              <a:t>部署</a:t>
            </a:r>
            <a:endParaRPr lang="zh-CN" altLang="en-US" sz="2400" b="1" dirty="0">
              <a:solidFill>
                <a:srgbClr val="34393C"/>
              </a:solidFill>
            </a:endParaRPr>
          </a:p>
        </p:txBody>
      </p:sp>
      <p:sp>
        <p:nvSpPr>
          <p:cNvPr id="11" name="PlaceHolder 1">
            <a:extLst>
              <a:ext uri="{FF2B5EF4-FFF2-40B4-BE49-F238E27FC236}">
                <a16:creationId xmlns:a16="http://schemas.microsoft.com/office/drawing/2014/main" id="{24FF6DE7-DBEB-CF41-8FD7-29607C12A3B4}"/>
              </a:ext>
            </a:extLst>
          </p:cNvPr>
          <p:cNvSpPr txBox="1">
            <a:spLocks/>
          </p:cNvSpPr>
          <p:nvPr/>
        </p:nvSpPr>
        <p:spPr>
          <a:xfrm>
            <a:off x="625773" y="620688"/>
            <a:ext cx="10963473" cy="589190"/>
          </a:xfrm>
          <a:prstGeom prst="rect">
            <a:avLst/>
          </a:prstGeom>
          <a:noFill/>
          <a:ln w="0">
            <a:noFill/>
          </a:ln>
        </p:spPr>
        <p:txBody>
          <a:bodyPr lIns="0" tIns="0" rIns="0" bIns="0" anchor="ctr">
            <a:noAutofit/>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spc="-52" dirty="0">
                <a:latin typeface="Segoe UI Semibold"/>
              </a:rPr>
              <a:t>Future</a:t>
            </a:r>
            <a:r>
              <a:rPr lang="zh-CN" altLang="en-US" sz="3200" spc="-52" dirty="0">
                <a:latin typeface="Segoe UI Semibold"/>
              </a:rPr>
              <a:t> </a:t>
            </a:r>
            <a:r>
              <a:rPr lang="en-US" altLang="zh-CN" sz="3200" spc="-52" dirty="0">
                <a:latin typeface="Segoe UI Semibold"/>
              </a:rPr>
              <a:t>Deep</a:t>
            </a:r>
            <a:r>
              <a:rPr lang="zh-CN" altLang="en-US" sz="3200" spc="-52" dirty="0">
                <a:latin typeface="Segoe UI Semibold"/>
              </a:rPr>
              <a:t> </a:t>
            </a:r>
            <a:r>
              <a:rPr lang="en-US" altLang="zh-CN" sz="3200" spc="-52" dirty="0">
                <a:latin typeface="Segoe UI Semibold"/>
              </a:rPr>
              <a:t>Dive</a:t>
            </a:r>
            <a:endParaRPr lang="zh-CN" altLang="en-US" sz="3200" b="0" spc="-1" dirty="0">
              <a:solidFill>
                <a:srgbClr val="1A1A1A"/>
              </a:solidFill>
              <a:latin typeface="Segoe UI"/>
            </a:endParaRPr>
          </a:p>
        </p:txBody>
      </p:sp>
      <p:pic>
        <p:nvPicPr>
          <p:cNvPr id="3" name="图片 2">
            <a:extLst>
              <a:ext uri="{FF2B5EF4-FFF2-40B4-BE49-F238E27FC236}">
                <a16:creationId xmlns:a16="http://schemas.microsoft.com/office/drawing/2014/main" id="{D4C5873F-5A38-C247-919D-F7FD87C70C2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4423" y="3049213"/>
            <a:ext cx="2483638" cy="3173030"/>
          </a:xfrm>
          <a:prstGeom prst="rect">
            <a:avLst/>
          </a:prstGeom>
        </p:spPr>
      </p:pic>
      <p:pic>
        <p:nvPicPr>
          <p:cNvPr id="5" name="图片 4">
            <a:extLst>
              <a:ext uri="{FF2B5EF4-FFF2-40B4-BE49-F238E27FC236}">
                <a16:creationId xmlns:a16="http://schemas.microsoft.com/office/drawing/2014/main" id="{D91669D3-10F1-634B-B6CE-6E19D139F6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62077" y="3044968"/>
            <a:ext cx="2681087" cy="3173030"/>
          </a:xfrm>
          <a:prstGeom prst="rect">
            <a:avLst/>
          </a:prstGeom>
        </p:spPr>
      </p:pic>
      <p:sp>
        <p:nvSpPr>
          <p:cNvPr id="12" name="PlaceHolder 2">
            <a:extLst>
              <a:ext uri="{FF2B5EF4-FFF2-40B4-BE49-F238E27FC236}">
                <a16:creationId xmlns:a16="http://schemas.microsoft.com/office/drawing/2014/main" id="{9DA79C9D-6235-3E4F-B833-E07576AF7D3B}"/>
              </a:ext>
            </a:extLst>
          </p:cNvPr>
          <p:cNvSpPr txBox="1">
            <a:spLocks/>
          </p:cNvSpPr>
          <p:nvPr/>
        </p:nvSpPr>
        <p:spPr>
          <a:xfrm>
            <a:off x="6386413" y="1923371"/>
            <a:ext cx="5417391" cy="1022412"/>
          </a:xfrm>
          <a:prstGeom prst="rect">
            <a:avLst/>
          </a:prstGeom>
          <a:noFill/>
          <a:ln w="0">
            <a:noFill/>
          </a:ln>
        </p:spPr>
        <p:txBody>
          <a:bodyPr lIns="0" tIns="0" rIns="0" bIns="0" anchor="t">
            <a:noAutofit/>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sz="2000" spc="-52" dirty="0">
                <a:solidFill>
                  <a:srgbClr val="34393C"/>
                </a:solidFill>
                <a:latin typeface="Segoe UI Semibold"/>
              </a:rPr>
              <a:t>AI</a:t>
            </a:r>
            <a:r>
              <a:rPr lang="zh-CN" altLang="en-US" sz="2000" spc="-52" dirty="0">
                <a:solidFill>
                  <a:srgbClr val="34393C"/>
                </a:solidFill>
                <a:latin typeface="Segoe UI Semibold"/>
              </a:rPr>
              <a:t>和科学计算融合，计算图能否足够表示？</a:t>
            </a:r>
            <a:endParaRPr lang="en-US" altLang="zh-CN" sz="2000" spc="-52" dirty="0">
              <a:solidFill>
                <a:srgbClr val="34393C"/>
              </a:solidFill>
              <a:latin typeface="Segoe UI Semibold"/>
            </a:endParaRPr>
          </a:p>
          <a:p>
            <a:r>
              <a:rPr lang="zh-CN" altLang="en-US" sz="2000" spc="-52" dirty="0">
                <a:solidFill>
                  <a:srgbClr val="34393C"/>
                </a:solidFill>
                <a:latin typeface="Segoe UI Semibold"/>
              </a:rPr>
              <a:t>科学计算范式，如何融合到计算图中？</a:t>
            </a:r>
            <a:endParaRPr lang="zh-CN" altLang="en-US" sz="2000" dirty="0">
              <a:solidFill>
                <a:srgbClr val="34393C"/>
              </a:solidFill>
            </a:endParaRPr>
          </a:p>
        </p:txBody>
      </p:sp>
      <p:sp>
        <p:nvSpPr>
          <p:cNvPr id="13" name="PlaceHolder 2">
            <a:extLst>
              <a:ext uri="{FF2B5EF4-FFF2-40B4-BE49-F238E27FC236}">
                <a16:creationId xmlns:a16="http://schemas.microsoft.com/office/drawing/2014/main" id="{8CC49CBA-AA9C-714B-ADA1-192842D82CC7}"/>
              </a:ext>
            </a:extLst>
          </p:cNvPr>
          <p:cNvSpPr txBox="1">
            <a:spLocks/>
          </p:cNvSpPr>
          <p:nvPr/>
        </p:nvSpPr>
        <p:spPr>
          <a:xfrm>
            <a:off x="6530430" y="1347307"/>
            <a:ext cx="4624964" cy="510595"/>
          </a:xfrm>
          <a:prstGeom prst="rect">
            <a:avLst/>
          </a:prstGeom>
          <a:noFill/>
          <a:ln w="0">
            <a:noFill/>
          </a:ln>
        </p:spPr>
        <p:txBody>
          <a:bodyPr lIns="0" tIns="0" rIns="0" bIns="0" anchor="ctr">
            <a:noAutofit/>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lang="zh-CN" altLang="en-US" sz="2400" b="1" spc="-52" dirty="0">
                <a:solidFill>
                  <a:srgbClr val="34393C"/>
                </a:solidFill>
                <a:latin typeface="Segoe UI Semibold"/>
              </a:rPr>
              <a:t>科学计算</a:t>
            </a:r>
            <a:endParaRPr lang="zh-CN" altLang="en-US" sz="2400" b="1" dirty="0">
              <a:solidFill>
                <a:srgbClr val="34393C"/>
              </a:solidFill>
            </a:endParaRPr>
          </a:p>
        </p:txBody>
      </p:sp>
      <p:pic>
        <p:nvPicPr>
          <p:cNvPr id="6" name="图片 5">
            <a:extLst>
              <a:ext uri="{FF2B5EF4-FFF2-40B4-BE49-F238E27FC236}">
                <a16:creationId xmlns:a16="http://schemas.microsoft.com/office/drawing/2014/main" id="{8E8162D0-19F9-1D44-A83A-853F5B757BE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530430" y="3144467"/>
            <a:ext cx="5538229" cy="2974032"/>
          </a:xfrm>
          <a:prstGeom prst="rect">
            <a:avLst/>
          </a:prstGeom>
        </p:spPr>
      </p:pic>
    </p:spTree>
    <p:extLst>
      <p:ext uri="{BB962C8B-B14F-4D97-AF65-F5344CB8AC3E}">
        <p14:creationId xmlns:p14="http://schemas.microsoft.com/office/powerpoint/2010/main" val="311437201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15434</TotalTime>
  <Words>431</Words>
  <Application>Microsoft Macintosh PowerPoint</Application>
  <PresentationFormat>自定义</PresentationFormat>
  <Paragraphs>56</Paragraphs>
  <Slides>11</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11</vt:i4>
      </vt:variant>
    </vt:vector>
  </HeadingPairs>
  <TitlesOfParts>
    <vt:vector size="30"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Segoe UI Semibold</vt:lpstr>
      <vt:lpstr>Arial</vt:lpstr>
      <vt:lpstr>Calibri</vt:lpstr>
      <vt:lpstr>Wingdings</vt:lpstr>
      <vt:lpstr>Title1</vt:lpstr>
      <vt:lpstr>Title2</vt:lpstr>
      <vt:lpstr>content01</vt:lpstr>
      <vt:lpstr>Content02</vt:lpstr>
      <vt:lpstr>code01</vt:lpstr>
      <vt:lpstr>Thankyou</vt:lpstr>
      <vt:lpstr>计算图 挑战和未来</vt:lpstr>
      <vt:lpstr>PowerPoint 演示文稿</vt:lpstr>
      <vt:lpstr>计算图和自动微分</vt:lpstr>
      <vt:lpstr>计算图的表示</vt:lpstr>
      <vt:lpstr>Benefit（I）：方便底层编译优化</vt:lpstr>
      <vt:lpstr>Benefit（II）：分层优化，便于扩展</vt:lpstr>
      <vt:lpstr>思考：</vt:lpstr>
      <vt:lpstr>PowerPoint 演示文稿</vt:lpstr>
      <vt:lpstr>PowerPoint 演示文稿</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1609</cp:revision>
  <dcterms:created xsi:type="dcterms:W3CDTF">2015-01-14T10:38:57Z</dcterms:created>
  <dcterms:modified xsi:type="dcterms:W3CDTF">2022-12-14T13:49:03Z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